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7" r:id="rId11"/>
    <p:sldId id="268" r:id="rId12"/>
    <p:sldId id="270" r:id="rId13"/>
    <p:sldId id="269" r:id="rId14"/>
    <p:sldId id="265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70" d="100"/>
          <a:sy n="70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2E5C264-E4CC-4675-9334-1281357AA058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64F118-A620-4922-B06C-EC4F74B10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C264-E4CC-4675-9334-1281357AA058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F118-A620-4922-B06C-EC4F74B10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2E5C264-E4CC-4675-9334-1281357AA058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864F118-A620-4922-B06C-EC4F74B10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C264-E4CC-4675-9334-1281357AA058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64F118-A620-4922-B06C-EC4F74B10C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C264-E4CC-4675-9334-1281357AA058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864F118-A620-4922-B06C-EC4F74B10C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2E5C264-E4CC-4675-9334-1281357AA058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864F118-A620-4922-B06C-EC4F74B10C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2E5C264-E4CC-4675-9334-1281357AA058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864F118-A620-4922-B06C-EC4F74B10C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C264-E4CC-4675-9334-1281357AA058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64F118-A620-4922-B06C-EC4F74B10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C264-E4CC-4675-9334-1281357AA058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64F118-A620-4922-B06C-EC4F74B10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C264-E4CC-4675-9334-1281357AA058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64F118-A620-4922-B06C-EC4F74B10C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2E5C264-E4CC-4675-9334-1281357AA058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864F118-A620-4922-B06C-EC4F74B10C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E5C264-E4CC-4675-9334-1281357AA058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864F118-A620-4922-B06C-EC4F74B10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Food Budget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Calculating Food Cost: Better Buys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6096000" cy="525780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When shopping for food, you sometimes need to compare the price of two brands.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To do this, you need to find the unit cost, or the cost per unit (unit sold).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Comparing brands is easy when the exact same amount is in each package, but this is not always the case. </a:t>
            </a:r>
            <a:endParaRPr lang="en-US" dirty="0"/>
          </a:p>
        </p:txBody>
      </p:sp>
      <p:pic>
        <p:nvPicPr>
          <p:cNvPr id="10242" name="Picture 2" descr="C:\Users\Heather\AppData\Local\Microsoft\Windows\Temporary Internet Files\Content.IE5\66CG4QMB\MC90043527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3124200"/>
            <a:ext cx="2553730" cy="177165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Calculating Food Cost: Better Buys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5867400" cy="52578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Peanut Butter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Jar 1 = </a:t>
            </a:r>
            <a:r>
              <a:rPr lang="en-US" b="1" dirty="0" smtClean="0"/>
              <a:t>16 oz. </a:t>
            </a:r>
            <a:r>
              <a:rPr lang="en-US" dirty="0" smtClean="0"/>
              <a:t>for </a:t>
            </a:r>
            <a:r>
              <a:rPr lang="en-US" b="1" dirty="0" smtClean="0"/>
              <a:t>$3.99</a:t>
            </a:r>
          </a:p>
          <a:p>
            <a:pPr algn="ctr">
              <a:buNone/>
            </a:pPr>
            <a:r>
              <a:rPr lang="en-US" dirty="0" smtClean="0"/>
              <a:t>Jar 2 = </a:t>
            </a:r>
            <a:r>
              <a:rPr lang="en-US" b="1" dirty="0" smtClean="0"/>
              <a:t>16 oz. </a:t>
            </a:r>
            <a:r>
              <a:rPr lang="en-US" dirty="0" smtClean="0"/>
              <a:t>for </a:t>
            </a:r>
            <a:r>
              <a:rPr lang="en-US" b="1" dirty="0" smtClean="0"/>
              <a:t>$1.99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Which is the better buy? </a:t>
            </a:r>
            <a:r>
              <a:rPr lang="en-US" b="1" dirty="0" smtClean="0">
                <a:solidFill>
                  <a:schemeClr val="accent2"/>
                </a:solidFill>
              </a:rPr>
              <a:t>Jar 2</a:t>
            </a:r>
          </a:p>
          <a:p>
            <a:pPr algn="ctr">
              <a:buNone/>
            </a:pPr>
            <a:endParaRPr lang="en-US" dirty="0"/>
          </a:p>
        </p:txBody>
      </p:sp>
      <p:pic>
        <p:nvPicPr>
          <p:cNvPr id="11267" name="Picture 3" descr="C:\Users\Heather\AppData\Local\Microsoft\Windows\Temporary Internet Files\Content.IE5\66CG4QMB\MC90032531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2362200"/>
            <a:ext cx="2296363" cy="2454734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Calculating Food Cost: Better Buys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6934200" cy="49530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dirty="0" smtClean="0"/>
              <a:t>Chicken Stock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Box 1 = </a:t>
            </a:r>
            <a:r>
              <a:rPr lang="en-US" b="1" dirty="0" smtClean="0"/>
              <a:t>1 quart </a:t>
            </a:r>
            <a:r>
              <a:rPr lang="en-US" dirty="0" smtClean="0"/>
              <a:t>for </a:t>
            </a:r>
            <a:r>
              <a:rPr lang="en-US" b="1" dirty="0" smtClean="0"/>
              <a:t>$4.99</a:t>
            </a:r>
          </a:p>
          <a:p>
            <a:pPr algn="ctr">
              <a:buNone/>
            </a:pPr>
            <a:r>
              <a:rPr lang="en-US" dirty="0" smtClean="0"/>
              <a:t>Box 2 = </a:t>
            </a:r>
            <a:r>
              <a:rPr lang="en-US" b="1" dirty="0" smtClean="0"/>
              <a:t>2 quarts </a:t>
            </a:r>
            <a:r>
              <a:rPr lang="en-US" dirty="0" smtClean="0"/>
              <a:t>for </a:t>
            </a:r>
            <a:r>
              <a:rPr lang="en-US" b="1" dirty="0" smtClean="0"/>
              <a:t>$5.99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Box 1: </a:t>
            </a:r>
            <a:r>
              <a:rPr lang="en-US" b="1" dirty="0" smtClean="0"/>
              <a:t>$4.99 </a:t>
            </a:r>
            <a:r>
              <a:rPr lang="en-US" dirty="0" smtClean="0"/>
              <a:t>per </a:t>
            </a:r>
            <a:r>
              <a:rPr lang="en-US" b="1" dirty="0" smtClean="0"/>
              <a:t>quart</a:t>
            </a:r>
          </a:p>
          <a:p>
            <a:pPr algn="ctr">
              <a:buNone/>
            </a:pPr>
            <a:r>
              <a:rPr lang="en-US" dirty="0" smtClean="0"/>
              <a:t>Unit Cost: </a:t>
            </a:r>
            <a:r>
              <a:rPr lang="en-US" b="1" dirty="0" smtClean="0"/>
              <a:t>$4.99 per quart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Box 2: $5.99 ÷ 2 quarts = </a:t>
            </a:r>
            <a:r>
              <a:rPr lang="en-US" b="1" dirty="0" smtClean="0"/>
              <a:t>$3.00 </a:t>
            </a:r>
            <a:r>
              <a:rPr lang="en-US" dirty="0" smtClean="0"/>
              <a:t>per </a:t>
            </a:r>
            <a:r>
              <a:rPr lang="en-US" b="1" dirty="0" smtClean="0"/>
              <a:t>quart</a:t>
            </a:r>
          </a:p>
          <a:p>
            <a:pPr algn="ctr">
              <a:buNone/>
            </a:pPr>
            <a:r>
              <a:rPr lang="en-US" dirty="0" smtClean="0"/>
              <a:t>Unit Cost: </a:t>
            </a:r>
            <a:r>
              <a:rPr lang="en-US" b="1" dirty="0" smtClean="0"/>
              <a:t>$3.00 per quart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Which is the Better Buy? </a:t>
            </a:r>
            <a:r>
              <a:rPr lang="en-US" b="1" dirty="0" smtClean="0">
                <a:solidFill>
                  <a:schemeClr val="accent2"/>
                </a:solidFill>
              </a:rPr>
              <a:t>Box 2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-134526" y="-453455"/>
            <a:ext cx="1031051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900" dirty="0">
                <a:solidFill>
                  <a:prstClr val="black"/>
                </a:solidFill>
              </a:rPr>
              <a:t>quart</a:t>
            </a:r>
            <a:endParaRPr lang="en-US" dirty="0"/>
          </a:p>
        </p:txBody>
      </p:sp>
      <p:pic>
        <p:nvPicPr>
          <p:cNvPr id="12290" name="Picture 2" descr="C:\Users\Heather\AppData\Local\Microsoft\Windows\Temporary Internet Files\Content.IE5\4M6E0SYT\MC90021552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124200"/>
            <a:ext cx="1999307" cy="1521151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Calculating Food Cost: Better Buys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6705600" cy="52578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 smtClean="0"/>
              <a:t>Milk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Container 1 = </a:t>
            </a:r>
            <a:r>
              <a:rPr lang="en-US" b="1" dirty="0" smtClean="0"/>
              <a:t>$3.99 </a:t>
            </a:r>
            <a:r>
              <a:rPr lang="en-US" dirty="0" smtClean="0"/>
              <a:t>per </a:t>
            </a:r>
            <a:r>
              <a:rPr lang="en-US" b="1" dirty="0" smtClean="0"/>
              <a:t>gallon</a:t>
            </a:r>
          </a:p>
          <a:p>
            <a:pPr algn="ctr">
              <a:buNone/>
            </a:pPr>
            <a:r>
              <a:rPr lang="en-US" dirty="0" smtClean="0"/>
              <a:t>Container 2 = </a:t>
            </a:r>
            <a:r>
              <a:rPr lang="en-US" b="1" dirty="0" smtClean="0"/>
              <a:t>$1.99 </a:t>
            </a:r>
            <a:r>
              <a:rPr lang="en-US" dirty="0" smtClean="0"/>
              <a:t>per </a:t>
            </a:r>
            <a:r>
              <a:rPr lang="en-US" b="1" dirty="0" smtClean="0"/>
              <a:t>quart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Container 1: 1 gallon = 4 quarts</a:t>
            </a:r>
          </a:p>
          <a:p>
            <a:pPr algn="ctr">
              <a:buNone/>
            </a:pPr>
            <a:r>
              <a:rPr lang="en-US" dirty="0" smtClean="0"/>
              <a:t>Unit Cost: $3.99 ÷ 4 quarts = </a:t>
            </a:r>
            <a:r>
              <a:rPr lang="en-US" b="1" dirty="0" smtClean="0"/>
              <a:t>$1.00 per quart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Container 2: </a:t>
            </a:r>
            <a:r>
              <a:rPr lang="en-US" b="1" dirty="0" smtClean="0"/>
              <a:t>$1.99 per quart</a:t>
            </a:r>
          </a:p>
          <a:p>
            <a:pPr algn="ctr">
              <a:buNone/>
            </a:pPr>
            <a:r>
              <a:rPr lang="en-US" dirty="0" smtClean="0"/>
              <a:t>Unit Cost: </a:t>
            </a:r>
            <a:r>
              <a:rPr lang="en-US" b="1" dirty="0" smtClean="0"/>
              <a:t>$1.99 per quart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Which is the Better Buy? </a:t>
            </a:r>
            <a:r>
              <a:rPr lang="en-US" b="1" dirty="0" smtClean="0">
                <a:solidFill>
                  <a:schemeClr val="accent2"/>
                </a:solidFill>
              </a:rPr>
              <a:t>Container 1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3314" name="Picture 2" descr="C:\Users\Heather\AppData\Local\Microsoft\Windows\Temporary Internet Files\Content.IE5\3TLQAHPH\MC90021552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2286000"/>
            <a:ext cx="1952531" cy="2744709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Calculating Food Cost: Recipes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52578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/>
              <a:t>Louis is needs to buy shredded cheese to make tacos. The cheese costs $4.99 for 16 oz. Louis needs to buy 48 oz. How much does Louis spend on the cheese?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b="1" dirty="0" smtClean="0"/>
              <a:t>Price</a:t>
            </a:r>
            <a:r>
              <a:rPr lang="en-US" dirty="0" smtClean="0"/>
              <a:t>= $4.99 per 16 ounces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Unit Needed</a:t>
            </a:r>
            <a:r>
              <a:rPr lang="en-US" dirty="0" smtClean="0"/>
              <a:t>= ounces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Unit Cost: $4.99 </a:t>
            </a:r>
            <a:r>
              <a:rPr lang="en-US" sz="3200" dirty="0" smtClean="0"/>
              <a:t>÷ </a:t>
            </a:r>
            <a:r>
              <a:rPr lang="en-US" b="1" dirty="0" smtClean="0"/>
              <a:t>16</a:t>
            </a:r>
            <a:r>
              <a:rPr lang="en-US" dirty="0" smtClean="0"/>
              <a:t> ounces = </a:t>
            </a:r>
            <a:r>
              <a:rPr lang="en-US" b="1" dirty="0" smtClean="0"/>
              <a:t>$0.31 </a:t>
            </a:r>
            <a:r>
              <a:rPr lang="en-US" dirty="0" smtClean="0"/>
              <a:t>per ounce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Recipe Cost: $0.31 </a:t>
            </a:r>
            <a:r>
              <a:rPr lang="en-US" dirty="0" smtClean="0"/>
              <a:t>per ounce X </a:t>
            </a:r>
            <a:r>
              <a:rPr lang="en-US" b="1" dirty="0" smtClean="0"/>
              <a:t>48</a:t>
            </a:r>
            <a:r>
              <a:rPr lang="en-US" dirty="0" smtClean="0"/>
              <a:t> ounces = </a:t>
            </a:r>
            <a:r>
              <a:rPr lang="en-US" b="1" dirty="0" smtClean="0">
                <a:solidFill>
                  <a:schemeClr val="accent2"/>
                </a:solidFill>
              </a:rPr>
              <a:t>$14.88</a:t>
            </a:r>
          </a:p>
          <a:p>
            <a:pPr algn="ctr">
              <a:buNone/>
            </a:pPr>
            <a:endParaRPr lang="en-US" sz="3200" b="1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endParaRPr lang="en-US" sz="3200" b="1" dirty="0" smtClean="0">
              <a:solidFill>
                <a:schemeClr val="accent2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4338" name="Picture 2" descr="C:\Users\Heather\AppData\Local\Microsoft\Windows\Temporary Internet Files\Content.IE5\J2U1X69Y\MC90021577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048000"/>
            <a:ext cx="1655305" cy="1536072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Calculating Food Cost: Recipes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52578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dirty="0" smtClean="0"/>
              <a:t>Will is making potato salad for a barbeque. His recipe calls for 3 Tbsp. of mustard. Mustard costs $2.99 per 12 ounces. How much does the mustard in Will’s recipe cost?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b="1" dirty="0" smtClean="0"/>
              <a:t>Price:</a:t>
            </a:r>
            <a:r>
              <a:rPr lang="en-US" dirty="0" smtClean="0"/>
              <a:t> $2.99 per 12 ounces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Unit Needed: </a:t>
            </a:r>
            <a:r>
              <a:rPr lang="en-US" dirty="0" smtClean="0"/>
              <a:t>Tbsp.</a:t>
            </a:r>
          </a:p>
          <a:p>
            <a:pPr algn="ctr">
              <a:buNone/>
            </a:pPr>
            <a:r>
              <a:rPr lang="en-US" dirty="0" smtClean="0"/>
              <a:t>1 Tbsp. = ½ an ounce (0.5 ounces)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Unit Cost: </a:t>
            </a:r>
            <a:r>
              <a:rPr lang="en-US" dirty="0" smtClean="0"/>
              <a:t>$2.99 ÷ 12 ounces = $0.25 per ounce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Recipe Cost: </a:t>
            </a:r>
          </a:p>
          <a:p>
            <a:pPr algn="ctr">
              <a:buNone/>
            </a:pPr>
            <a:r>
              <a:rPr lang="en-US" dirty="0" smtClean="0"/>
              <a:t>3 Tbsp. = 1 ½ ounces (1.5 ounces)</a:t>
            </a:r>
          </a:p>
          <a:p>
            <a:pPr algn="ctr">
              <a:buNone/>
            </a:pPr>
            <a:r>
              <a:rPr lang="en-US" b="1" dirty="0" smtClean="0"/>
              <a:t>$0.25 </a:t>
            </a:r>
            <a:r>
              <a:rPr lang="en-US" dirty="0" smtClean="0"/>
              <a:t>per ounce X </a:t>
            </a:r>
            <a:r>
              <a:rPr lang="en-US" b="1" dirty="0" smtClean="0"/>
              <a:t>1.5</a:t>
            </a:r>
            <a:r>
              <a:rPr lang="en-US" dirty="0" smtClean="0"/>
              <a:t> ounces = </a:t>
            </a:r>
            <a:r>
              <a:rPr lang="en-US" b="1" dirty="0" smtClean="0">
                <a:solidFill>
                  <a:schemeClr val="accent2"/>
                </a:solidFill>
              </a:rPr>
              <a:t>$0..38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5362" name="Picture 2" descr="C:\Users\Heather\AppData\Local\Microsoft\Windows\Temporary Internet Files\Content.IE5\4M6E0SYT\MC90000176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2667000"/>
            <a:ext cx="1696212" cy="1228954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Food Cost: Recipes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5257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Nathan is making a grilled cheese for lunch and needs 4 slices of bread. The bread costs $3.96 for 1 loaf and. How much does the bread for Nathan’s lunch cost?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Price:</a:t>
            </a:r>
            <a:r>
              <a:rPr lang="en-US" dirty="0" smtClean="0"/>
              <a:t> $3.96 per loaf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Unit Needed: </a:t>
            </a:r>
            <a:r>
              <a:rPr lang="en-US" dirty="0" smtClean="0"/>
              <a:t>slices</a:t>
            </a:r>
          </a:p>
          <a:p>
            <a:pPr algn="ctr">
              <a:buNone/>
            </a:pPr>
            <a:r>
              <a:rPr lang="en-US" dirty="0" smtClean="0"/>
              <a:t>1 loaf = 16 slices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Unit Cost: </a:t>
            </a:r>
            <a:r>
              <a:rPr lang="en-US" dirty="0" smtClean="0"/>
              <a:t>$3.96 ÷ 16 slices= $0.25 per slice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Recipe Cost: </a:t>
            </a:r>
            <a:r>
              <a:rPr lang="en-US" dirty="0" smtClean="0"/>
              <a:t>$0.25 per slice X 4 slices = </a:t>
            </a:r>
            <a:r>
              <a:rPr lang="en-US" b="1" dirty="0" smtClean="0">
                <a:solidFill>
                  <a:schemeClr val="accent2"/>
                </a:solidFill>
              </a:rPr>
              <a:t>$1.00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6387" name="Picture 3" descr="C:\Users\Heather\AppData\Local\Microsoft\Windows\Temporary Internet Files\Content.IE5\66CG4QMB\MC9004418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3048000"/>
            <a:ext cx="1822450" cy="145732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Market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Item: Item in recipe</a:t>
            </a:r>
          </a:p>
          <a:p>
            <a:r>
              <a:rPr lang="en-US" dirty="0" smtClean="0"/>
              <a:t>Price: How much the item costs ($5.00)</a:t>
            </a:r>
          </a:p>
          <a:p>
            <a:r>
              <a:rPr lang="en-US" dirty="0" smtClean="0"/>
              <a:t>Amount Sold: Exact quantity in package(32oz.)</a:t>
            </a:r>
          </a:p>
          <a:p>
            <a:r>
              <a:rPr lang="en-US" dirty="0" smtClean="0"/>
              <a:t>Unit Needed: Unit your recipe calls for (Tbsp.)</a:t>
            </a:r>
          </a:p>
          <a:p>
            <a:r>
              <a:rPr lang="en-US" dirty="0" smtClean="0"/>
              <a:t>Unit Needed Per Unit Sold: Equivalents conversion (Ex. 32oz. = 64 Tbsp.)</a:t>
            </a:r>
          </a:p>
          <a:p>
            <a:r>
              <a:rPr lang="en-US" dirty="0" smtClean="0"/>
              <a:t>Price Per Unit Needed: Divide the price by the unit needed per unit sold. ($5.00 / 64 Tbsp. = $0.08 per Tbsp.)</a:t>
            </a:r>
          </a:p>
          <a:p>
            <a:r>
              <a:rPr lang="en-US" dirty="0" smtClean="0"/>
              <a:t>Amount Used in Recipe: The measurement your recipe calls for (2 Tbsp.)</a:t>
            </a:r>
          </a:p>
          <a:p>
            <a:r>
              <a:rPr lang="en-US" dirty="0" smtClean="0"/>
              <a:t>Cost of Amount Used: Multiply the price per unit by the amount used in the recipe ($0.08 x 2Tbsp. = $0.16)</a:t>
            </a:r>
          </a:p>
        </p:txBody>
      </p:sp>
    </p:spTree>
    <p:extLst>
      <p:ext uri="{BB962C8B-B14F-4D97-AF65-F5344CB8AC3E}">
        <p14:creationId xmlns:p14="http://schemas.microsoft.com/office/powerpoint/2010/main" val="115729775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Important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6629400" cy="5257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Budget</a:t>
            </a:r>
            <a:r>
              <a:rPr lang="en-US" dirty="0" smtClean="0"/>
              <a:t>: A plan for managing money.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Staples</a:t>
            </a:r>
            <a:r>
              <a:rPr lang="en-US" dirty="0" smtClean="0"/>
              <a:t>: Basic food items that are used on a regular basis.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Food Assistance Program</a:t>
            </a:r>
            <a:r>
              <a:rPr lang="en-US" dirty="0" smtClean="0"/>
              <a:t>: Government programs that help those in need access food.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pic>
        <p:nvPicPr>
          <p:cNvPr id="1028" name="Picture 4" descr="C:\Users\Heather\AppData\Local\Microsoft\Windows\Temporary Internet Files\Content.IE5\3TLQAHPH\MC90044039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1524000"/>
            <a:ext cx="1737360" cy="1737360"/>
          </a:xfrm>
          <a:prstGeom prst="rect">
            <a:avLst/>
          </a:prstGeom>
          <a:noFill/>
        </p:spPr>
      </p:pic>
      <p:pic>
        <p:nvPicPr>
          <p:cNvPr id="1029" name="Picture 5" descr="C:\Users\Heather\AppData\Local\Microsoft\Windows\Temporary Internet Files\Content.IE5\3TLQAHPH\MC90004489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3200400"/>
            <a:ext cx="1760220" cy="1463954"/>
          </a:xfrm>
          <a:prstGeom prst="rect">
            <a:avLst/>
          </a:prstGeom>
          <a:noFill/>
        </p:spPr>
      </p:pic>
      <p:pic>
        <p:nvPicPr>
          <p:cNvPr id="1031" name="Picture 7" descr="C:\Users\Heather\AppData\Local\Microsoft\Windows\Temporary Internet Files\Content.IE5\3TLQAHPH\MC90007085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4882836"/>
            <a:ext cx="1634150" cy="1975164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Food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5715000" cy="525780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One of the most important resources you need for healthy eating is money.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 </a:t>
            </a:r>
            <a:r>
              <a:rPr lang="en-US" b="1" dirty="0" smtClean="0"/>
              <a:t>budget</a:t>
            </a:r>
            <a:r>
              <a:rPr lang="en-US" dirty="0" smtClean="0"/>
              <a:t> helps you get the most from you money and is a plan for spending.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challenge is providing nutritious and tasty meals without spending more than the budget allows. </a:t>
            </a:r>
            <a:endParaRPr lang="en-US" dirty="0"/>
          </a:p>
        </p:txBody>
      </p:sp>
      <p:pic>
        <p:nvPicPr>
          <p:cNvPr id="2050" name="Picture 2" descr="C:\Users\Heather\AppData\Local\Microsoft\Windows\Temporary Internet Files\Content.IE5\J2U1X69Y\MC90005661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514600"/>
            <a:ext cx="3733800" cy="2977277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Food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5486400" cy="525780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Many factors influence the amount of money in your food budget.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Income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Number of family members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Age of family members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Time and skill for food preparation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How often meals are eaten outside the home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The amount of food wasted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The types of food you buy</a:t>
            </a:r>
            <a:endParaRPr lang="en-US" dirty="0"/>
          </a:p>
        </p:txBody>
      </p:sp>
      <p:pic>
        <p:nvPicPr>
          <p:cNvPr id="3074" name="Picture 2" descr="C:\Users\Heather\AppData\Local\Microsoft\Windows\Temporary Internet Files\Content.IE5\66CG4QMB\MC90023777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286000"/>
            <a:ext cx="3526325" cy="3271531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Food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6172200" cy="5257800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To create a food budget:</a:t>
            </a:r>
          </a:p>
          <a:p>
            <a:pPr>
              <a:buNone/>
            </a:pPr>
            <a:endParaRPr lang="en-US" dirty="0" smtClean="0"/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Add up how much you spend on groceries and eating out for one month.</a:t>
            </a:r>
          </a:p>
          <a:p>
            <a:pPr marL="880110" lvl="1" indent="-514350">
              <a:buFont typeface="+mj-lt"/>
              <a:buAutoNum type="arabicPeriod"/>
            </a:pPr>
            <a:endParaRPr lang="en-US" dirty="0" smtClean="0"/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Divide that number by four to tell you how much you spend each week. </a:t>
            </a:r>
          </a:p>
          <a:p>
            <a:pPr marL="880110" lvl="1" indent="-514350">
              <a:buFont typeface="+mj-lt"/>
              <a:buAutoNum type="arabicPeriod"/>
            </a:pPr>
            <a:endParaRPr lang="en-US" dirty="0" smtClean="0"/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Set a realistic goal for change and a new food budget.</a:t>
            </a:r>
          </a:p>
          <a:p>
            <a:pPr lvl="1"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Developing a workable budget takes time and fine-tuning.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pic>
        <p:nvPicPr>
          <p:cNvPr id="4098" name="Picture 2" descr="C:\Users\Heather\AppData\Local\Microsoft\Windows\Temporary Internet Files\Content.IE5\J2U1X69Y\MM900285292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2590800"/>
            <a:ext cx="2606040" cy="260604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Meeting Your Budget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6477000" cy="5257800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Some tips for meeting your budget goals are: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Stock up on staples, or basic items that are used on a regular basis (eggs, milk, cereal, bread, rice, flour)</a:t>
            </a:r>
          </a:p>
          <a:p>
            <a:pPr lvl="1">
              <a:buNone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Prepare more meals at home</a:t>
            </a:r>
          </a:p>
          <a:p>
            <a:pPr lvl="1">
              <a:buNone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Choose economical main dishes </a:t>
            </a:r>
          </a:p>
          <a:p>
            <a:pPr lvl="1">
              <a:buNone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Use coupons and look for store advertisements</a:t>
            </a:r>
          </a:p>
          <a:p>
            <a:pPr lvl="1">
              <a:buNone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Reduce food waste</a:t>
            </a:r>
            <a:endParaRPr lang="en-US" dirty="0"/>
          </a:p>
        </p:txBody>
      </p:sp>
      <p:pic>
        <p:nvPicPr>
          <p:cNvPr id="5123" name="Picture 3" descr="C:\Users\Heather\AppData\Local\Microsoft\Windows\Temporary Internet Files\Content.IE5\3TLQAHPH\MC90015723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2819400"/>
            <a:ext cx="2764384" cy="3233992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Calculating Food Cost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6781800" cy="525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To calculate how much food costs, you need to know: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cost of the food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unit sold (pounds, pints, count, etc.)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amount you bought </a:t>
            </a:r>
            <a:endParaRPr lang="en-US" dirty="0"/>
          </a:p>
        </p:txBody>
      </p:sp>
      <p:pic>
        <p:nvPicPr>
          <p:cNvPr id="7171" name="Picture 3" descr="C:\Users\Heather\AppData\Local\Microsoft\Windows\Temporary Internet Files\Content.IE5\J2U1X69Y\MC90038970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3962400"/>
            <a:ext cx="2821101" cy="2592477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Calculating Food Cost: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5029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Jamie went to the store to buy lentils for her soup. The lentils cost $0.98 per pound, and Jamie bought 2 pounds. How much did she spend on the lentils?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Cost of the food </a:t>
            </a:r>
            <a:r>
              <a:rPr lang="en-US" dirty="0" smtClean="0"/>
              <a:t>= $0.98</a:t>
            </a:r>
          </a:p>
          <a:p>
            <a:pPr>
              <a:buNone/>
            </a:pPr>
            <a:r>
              <a:rPr lang="en-US" b="1" dirty="0" smtClean="0"/>
              <a:t>Unit Sold </a:t>
            </a:r>
            <a:r>
              <a:rPr lang="en-US" dirty="0" smtClean="0"/>
              <a:t>= pounds</a:t>
            </a:r>
          </a:p>
          <a:p>
            <a:pPr>
              <a:buNone/>
            </a:pPr>
            <a:r>
              <a:rPr lang="en-US" b="1" dirty="0" smtClean="0"/>
              <a:t>Amount Bought </a:t>
            </a:r>
            <a:r>
              <a:rPr lang="en-US" dirty="0" smtClean="0"/>
              <a:t>= 2 Pounds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$0.98 </a:t>
            </a:r>
            <a:r>
              <a:rPr lang="en-US" dirty="0" smtClean="0"/>
              <a:t>per pound X </a:t>
            </a:r>
            <a:r>
              <a:rPr lang="en-US" b="1" dirty="0" smtClean="0"/>
              <a:t>2</a:t>
            </a:r>
            <a:r>
              <a:rPr lang="en-US" dirty="0" smtClean="0"/>
              <a:t> pounds = </a:t>
            </a:r>
            <a:r>
              <a:rPr lang="en-US" b="1" dirty="0" smtClean="0">
                <a:solidFill>
                  <a:schemeClr val="accent2"/>
                </a:solidFill>
              </a:rPr>
              <a:t>$1.96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8194" name="Picture 2" descr="C:\Users\Heather\AppData\Local\Microsoft\Windows\Temporary Internet Files\Content.IE5\66CG4QMB\MC90032530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276600"/>
            <a:ext cx="1450238" cy="1811426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Calculating Food Cost: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52578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Alex is buying chicken to make fried chicken. She needs to buy 2 ¼  pounds. The chicken costs $2.99 per pound. How much does Alex pay for the chicken?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Cost of the food </a:t>
            </a:r>
            <a:r>
              <a:rPr lang="en-US" dirty="0" smtClean="0"/>
              <a:t>= $2.99</a:t>
            </a:r>
          </a:p>
          <a:p>
            <a:pPr>
              <a:buNone/>
            </a:pPr>
            <a:r>
              <a:rPr lang="en-US" b="1" dirty="0" smtClean="0"/>
              <a:t>Unit Sold </a:t>
            </a:r>
            <a:r>
              <a:rPr lang="en-US" dirty="0" smtClean="0"/>
              <a:t>= pounds</a:t>
            </a:r>
          </a:p>
          <a:p>
            <a:pPr>
              <a:buNone/>
            </a:pPr>
            <a:r>
              <a:rPr lang="en-US" b="1" dirty="0" smtClean="0"/>
              <a:t>Amount Bought </a:t>
            </a:r>
            <a:r>
              <a:rPr lang="en-US" dirty="0" smtClean="0"/>
              <a:t>= 2 ¼  Pounds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$2.99 </a:t>
            </a:r>
            <a:r>
              <a:rPr lang="en-US" dirty="0" smtClean="0"/>
              <a:t>per pound X </a:t>
            </a:r>
            <a:r>
              <a:rPr lang="en-US" b="1" dirty="0" smtClean="0"/>
              <a:t>2.25</a:t>
            </a:r>
            <a:r>
              <a:rPr lang="en-US" dirty="0" smtClean="0"/>
              <a:t> pounds = </a:t>
            </a:r>
            <a:r>
              <a:rPr lang="en-US" b="1" dirty="0" smtClean="0">
                <a:solidFill>
                  <a:schemeClr val="accent2"/>
                </a:solidFill>
              </a:rPr>
              <a:t>$6.73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9218" name="Picture 2" descr="C:\Users\Heather\AppData\Local\Microsoft\Windows\Temporary Internet Files\Content.IE5\4M6E0SYT\MC9003316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3581400"/>
            <a:ext cx="1815220" cy="1626606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4570</TotalTime>
  <Words>1042</Words>
  <Application>Microsoft Office PowerPoint</Application>
  <PresentationFormat>On-screen Show (4:3)</PresentationFormat>
  <Paragraphs>153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Tw Cen MT</vt:lpstr>
      <vt:lpstr>Wingdings</vt:lpstr>
      <vt:lpstr>Wingdings 2</vt:lpstr>
      <vt:lpstr>Median</vt:lpstr>
      <vt:lpstr>The Food Budget</vt:lpstr>
      <vt:lpstr>Important Vocabulary</vt:lpstr>
      <vt:lpstr>The Food Budget</vt:lpstr>
      <vt:lpstr>The Food Budget</vt:lpstr>
      <vt:lpstr>The Food Budget</vt:lpstr>
      <vt:lpstr>Meeting Your Budget Goals</vt:lpstr>
      <vt:lpstr>Calculating Food Cost </vt:lpstr>
      <vt:lpstr>Calculating Food Cost: Basics</vt:lpstr>
      <vt:lpstr>Calculating Food Cost: Basics</vt:lpstr>
      <vt:lpstr>Calculating Food Cost: Better Buys</vt:lpstr>
      <vt:lpstr>Calculating Food Cost: Better Buys</vt:lpstr>
      <vt:lpstr>Calculating Food Cost: Better Buys</vt:lpstr>
      <vt:lpstr>Calculating Food Cost: Better Buys</vt:lpstr>
      <vt:lpstr>Calculating Food Cost: Recipes</vt:lpstr>
      <vt:lpstr>Calculating Food Cost: Recipes</vt:lpstr>
      <vt:lpstr>Calculating Food Cost: Recipes</vt:lpstr>
      <vt:lpstr>Market Cost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Food Budget</dc:title>
  <dc:creator>Heather</dc:creator>
  <cp:lastModifiedBy>Heather Coo</cp:lastModifiedBy>
  <cp:revision>30</cp:revision>
  <dcterms:created xsi:type="dcterms:W3CDTF">2013-06-30T17:13:03Z</dcterms:created>
  <dcterms:modified xsi:type="dcterms:W3CDTF">2015-04-15T14:28:44Z</dcterms:modified>
</cp:coreProperties>
</file>